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9" r:id="rId2"/>
    <p:sldId id="295" r:id="rId3"/>
    <p:sldId id="283" r:id="rId4"/>
    <p:sldId id="289" r:id="rId5"/>
    <p:sldId id="268" r:id="rId6"/>
    <p:sldId id="267" r:id="rId7"/>
    <p:sldId id="260" r:id="rId8"/>
    <p:sldId id="261" r:id="rId9"/>
    <p:sldId id="262" r:id="rId10"/>
    <p:sldId id="264" r:id="rId11"/>
    <p:sldId id="269" r:id="rId12"/>
    <p:sldId id="303" r:id="rId13"/>
    <p:sldId id="265" r:id="rId14"/>
    <p:sldId id="298" r:id="rId15"/>
    <p:sldId id="299" r:id="rId16"/>
    <p:sldId id="301" r:id="rId17"/>
    <p:sldId id="302" r:id="rId18"/>
    <p:sldId id="306" r:id="rId19"/>
    <p:sldId id="307" r:id="rId20"/>
    <p:sldId id="308" r:id="rId21"/>
    <p:sldId id="311" r:id="rId22"/>
    <p:sldId id="296" r:id="rId23"/>
    <p:sldId id="276" r:id="rId24"/>
    <p:sldId id="309" r:id="rId25"/>
    <p:sldId id="277" r:id="rId26"/>
    <p:sldId id="310" r:id="rId27"/>
    <p:sldId id="282" r:id="rId28"/>
    <p:sldId id="25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56" autoAdjust="0"/>
    <p:restoredTop sz="94660"/>
  </p:normalViewPr>
  <p:slideViewPr>
    <p:cSldViewPr>
      <p:cViewPr varScale="1">
        <p:scale>
          <a:sx n="72" d="100"/>
          <a:sy n="72" d="100"/>
        </p:scale>
        <p:origin x="11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2B00B-A68D-4B4B-ADE5-0F22C13800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06DE3-61FD-4A15-B950-6C02C9516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773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83FD-6C0D-4DFB-B1F2-14EF18180E25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63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6A52-9D89-4C53-AD45-D0E6C4D4C478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98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A407-8FCD-486A-908E-B4E2E4D41C18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164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298AB-4E12-4D94-8699-7EB16C51CA68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95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66DD-8A8B-483E-884D-62300F541BFE}" type="datetime1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56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8FED-F84D-48A1-9E01-A75699C5018B}" type="datetime1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EE7D-0068-4905-A010-B70FD67ADCC7}" type="datetime1">
              <a:rPr lang="en-GB" smtClean="0"/>
              <a:t>30/11/2017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55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2064-686D-46EE-8756-D25D73FA73BC}" type="datetime1">
              <a:rPr lang="en-GB" smtClean="0"/>
              <a:t>30/11/2017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45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7B36-2568-40A6-A093-33C6FCAD4353}" type="datetime1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58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CFF0-A149-40BF-ADB7-E9987DAFA45A}" type="datetime1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Richmond General Practice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07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2138" y="6477000"/>
            <a:ext cx="9144000" cy="381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8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15B16EE-6BA0-465E-9180-A3FB01D8571D}" type="datetime1">
              <a:rPr lang="en-GB" smtClean="0"/>
              <a:pPr/>
              <a:t>30/11/2017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9D0590E-311E-410B-B930-6DD8E228BF0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538" y="170608"/>
            <a:ext cx="1752600" cy="129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6338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Richmond General Practice Alliance</a:t>
            </a:r>
          </a:p>
        </p:txBody>
      </p:sp>
    </p:spTree>
    <p:extLst>
      <p:ext uri="{BB962C8B-B14F-4D97-AF65-F5344CB8AC3E}">
        <p14:creationId xmlns:p14="http://schemas.microsoft.com/office/powerpoint/2010/main" val="3949415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5FE43-093B-4F1F-8DD8-ADE9D878E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37876"/>
            <a:ext cx="7772400" cy="5734323"/>
          </a:xfrm>
        </p:spPr>
        <p:txBody>
          <a:bodyPr>
            <a:normAutofit/>
          </a:bodyPr>
          <a:lstStyle/>
          <a:p>
            <a:r>
              <a:rPr lang="en-GB" dirty="0"/>
              <a:t>Making Transformation Work for General Practice</a:t>
            </a:r>
            <a:br>
              <a:rPr lang="en-GB" sz="2400" i="1" dirty="0"/>
            </a:br>
            <a:endParaRPr lang="en-GB" sz="2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C0C75-138F-4BD1-A454-3123CCB47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910952"/>
          </a:xfrm>
        </p:spPr>
        <p:txBody>
          <a:bodyPr>
            <a:normAutofit/>
          </a:bodyPr>
          <a:lstStyle/>
          <a:p>
            <a:r>
              <a:rPr lang="en-GB" sz="2000" dirty="0"/>
              <a:t>Dr Darren Tymens</a:t>
            </a:r>
          </a:p>
          <a:p>
            <a:r>
              <a:rPr lang="en-GB" sz="2000" dirty="0"/>
              <a:t>GP, Chair Richmond General Practice Alliance</a:t>
            </a:r>
          </a:p>
          <a:p>
            <a:endParaRPr lang="en-GB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9D0E8-F850-42C3-A3DA-207EF989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83FD-6C0D-4DFB-B1F2-14EF18180E25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F7BAD-DA35-4DDF-870F-46742A6E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F7D05-0017-4144-BFB1-5C3423C3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498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7305-ED12-400A-873A-75B6016EB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What happens if we do nothing?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B032C-9E0D-4E18-BE78-396371D69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sign of a new contract</a:t>
            </a:r>
          </a:p>
          <a:p>
            <a:r>
              <a:rPr lang="en-GB" dirty="0"/>
              <a:t>Is there a plan to replace us?</a:t>
            </a:r>
          </a:p>
          <a:p>
            <a:r>
              <a:rPr lang="en-GB" dirty="0"/>
              <a:t>Are we being allowed to wither?</a:t>
            </a:r>
          </a:p>
          <a:p>
            <a:r>
              <a:rPr lang="en-GB" dirty="0"/>
              <a:t>What is the future of </a:t>
            </a:r>
          </a:p>
          <a:p>
            <a:pPr lvl="1"/>
            <a:r>
              <a:rPr lang="en-GB" dirty="0"/>
              <a:t>the profession? </a:t>
            </a:r>
          </a:p>
          <a:p>
            <a:pPr lvl="1"/>
            <a:r>
              <a:rPr lang="en-GB" dirty="0"/>
              <a:t>traditional general practice?</a:t>
            </a:r>
          </a:p>
          <a:p>
            <a:pPr lvl="1"/>
            <a:r>
              <a:rPr lang="en-GB" dirty="0"/>
              <a:t>practices bedded in communities?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4BDE9-5029-4EC0-A36B-5C923E345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F2AFD-DD21-41D6-A658-C67A56639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05A66-3A4C-404A-BD53-39F3BFF5D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648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099F-434E-4237-B9D0-E86AB38B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Richmond in 2014…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D46E9-B0F3-43FE-8744-5651742EB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30 unhappy practices</a:t>
            </a:r>
          </a:p>
          <a:p>
            <a:pPr lvl="1"/>
            <a:r>
              <a:rPr lang="en-GB" dirty="0"/>
              <a:t>Increased demand</a:t>
            </a:r>
          </a:p>
          <a:p>
            <a:pPr lvl="1"/>
            <a:r>
              <a:rPr lang="en-GB" dirty="0"/>
              <a:t>Years of underinvestment</a:t>
            </a:r>
          </a:p>
          <a:p>
            <a:r>
              <a:rPr lang="en-GB" dirty="0"/>
              <a:t>Little influence over CCG</a:t>
            </a:r>
          </a:p>
          <a:p>
            <a:r>
              <a:rPr lang="en-GB" dirty="0"/>
              <a:t>Dominant hospitals</a:t>
            </a:r>
          </a:p>
          <a:p>
            <a:r>
              <a:rPr lang="en-GB" dirty="0"/>
              <a:t>Plan to create an Integrated Care Organisation </a:t>
            </a:r>
          </a:p>
          <a:p>
            <a:pPr lvl="1"/>
            <a:r>
              <a:rPr lang="en-GB" dirty="0"/>
              <a:t>Without general practice</a:t>
            </a:r>
          </a:p>
          <a:p>
            <a:pPr lvl="1"/>
            <a:r>
              <a:rPr lang="en-GB" dirty="0"/>
              <a:t>As a competitor or alternative to general practice?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3273F-7D4F-4234-A143-28918B52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21000-84BB-4ACE-8B69-95386E3B7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0D0A7-BAFD-4377-906F-645740D6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046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55AA2-14E9-4C3E-A895-283A0741F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Our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3D708-725C-464A-8887-D0D7BEE6B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Acted together to stop ICO</a:t>
            </a:r>
          </a:p>
          <a:p>
            <a:pPr lvl="1"/>
            <a:r>
              <a:rPr lang="en-GB" dirty="0"/>
              <a:t>First time ever</a:t>
            </a:r>
          </a:p>
          <a:p>
            <a:r>
              <a:rPr lang="en-GB" dirty="0"/>
              <a:t>Response of NHSE</a:t>
            </a:r>
          </a:p>
          <a:p>
            <a:pPr lvl="1"/>
            <a:r>
              <a:rPr lang="en-GB" dirty="0"/>
              <a:t>Telling off</a:t>
            </a:r>
          </a:p>
          <a:p>
            <a:pPr lvl="1"/>
            <a:r>
              <a:rPr lang="en-GB" dirty="0"/>
              <a:t>Interim CEO</a:t>
            </a:r>
          </a:p>
          <a:p>
            <a:r>
              <a:rPr lang="en-GB" dirty="0"/>
              <a:t>Formed a Federation October 2014</a:t>
            </a:r>
          </a:p>
          <a:p>
            <a:pPr lvl="1"/>
            <a:r>
              <a:rPr lang="en-GB" dirty="0"/>
              <a:t>All remaining 28 practices</a:t>
            </a:r>
          </a:p>
          <a:p>
            <a:pPr lvl="1"/>
            <a:r>
              <a:rPr lang="en-GB" dirty="0"/>
              <a:t>Covering whole 205K population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64751-A885-4447-BDD7-CC432BEF8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7CD5D-6A6E-4AE8-B09F-E47EE937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3B926-D8DD-49A2-8192-ED7B7CA1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016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B25FD-399E-492C-A13C-D4FB6BA0B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/>
              <a:t>What happened in Richmond?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ADDBC-1324-49AC-85B7-149C04FC4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Formed Company Limited by Shares Oct 2014</a:t>
            </a:r>
          </a:p>
          <a:p>
            <a:r>
              <a:rPr lang="en-GB" dirty="0"/>
              <a:t>£1 per patient investment = £205K</a:t>
            </a:r>
          </a:p>
          <a:p>
            <a:r>
              <a:rPr lang="en-GB" dirty="0"/>
              <a:t>Formed Board</a:t>
            </a:r>
          </a:p>
          <a:p>
            <a:r>
              <a:rPr lang="en-GB" dirty="0"/>
              <a:t>Set up Localities</a:t>
            </a:r>
          </a:p>
          <a:p>
            <a:r>
              <a:rPr lang="en-GB" dirty="0"/>
              <a:t>Started to meet regularly…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CF3DC-B10B-460D-BB72-F25A7AA36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516D2-CA0A-40AE-AA34-97D171424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35A46-89A1-4768-B514-4D77287D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191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B4C9-B4C1-4DCE-836B-6E1AEF46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/>
              <a:t>What happened in Richmond?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FBB79-90D9-40F3-8459-3BD17C754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PMCF</a:t>
            </a:r>
          </a:p>
          <a:p>
            <a:pPr lvl="1"/>
            <a:r>
              <a:rPr lang="en-GB" dirty="0"/>
              <a:t>You cannot transform without investment</a:t>
            </a:r>
          </a:p>
          <a:p>
            <a:r>
              <a:rPr lang="en-GB" dirty="0"/>
              <a:t>Hubs</a:t>
            </a:r>
          </a:p>
          <a:p>
            <a:pPr lvl="1"/>
            <a:r>
              <a:rPr lang="en-GB" dirty="0"/>
              <a:t>That worked for us and our patients</a:t>
            </a:r>
          </a:p>
          <a:p>
            <a:pPr lvl="1"/>
            <a:r>
              <a:rPr lang="en-GB" dirty="0"/>
              <a:t>New terms and conditions: 15 mins</a:t>
            </a:r>
          </a:p>
          <a:p>
            <a:r>
              <a:rPr lang="en-GB" dirty="0"/>
              <a:t>Flying RAT, Apps, Screens</a:t>
            </a:r>
          </a:p>
          <a:p>
            <a:r>
              <a:rPr lang="en-GB" dirty="0"/>
              <a:t>IT integration - interoperability</a:t>
            </a:r>
          </a:p>
          <a:p>
            <a:pPr lvl="1"/>
            <a:r>
              <a:rPr lang="en-GB" dirty="0"/>
              <a:t>Opened up new opportunities</a:t>
            </a:r>
          </a:p>
          <a:p>
            <a:pPr lvl="1"/>
            <a:r>
              <a:rPr lang="en-GB" dirty="0"/>
              <a:t>Retained control of patient information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2C843-D889-4EF3-8834-F665EFB7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A3177-A07C-412A-9704-95D6D7573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C3127-72F2-479A-AB84-3B358EA6E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21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B4C9-B4C1-4DCE-836B-6E1AEF46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/>
              <a:t>What happened in Richmond?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FBB79-90D9-40F3-8459-3BD17C754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Outcomes Based Commissioning</a:t>
            </a:r>
          </a:p>
          <a:p>
            <a:r>
              <a:rPr lang="en-GB" dirty="0"/>
              <a:t>Attempt at an ACO collapsed</a:t>
            </a:r>
          </a:p>
          <a:p>
            <a:r>
              <a:rPr lang="en-GB" dirty="0"/>
              <a:t>Creation of </a:t>
            </a:r>
            <a:r>
              <a:rPr lang="en-GB" dirty="0" err="1"/>
              <a:t>RCHiP</a:t>
            </a:r>
            <a:endParaRPr lang="en-GB" dirty="0"/>
          </a:p>
          <a:p>
            <a:r>
              <a:rPr lang="en-GB" dirty="0"/>
              <a:t>New Care Pathways</a:t>
            </a:r>
          </a:p>
          <a:p>
            <a:r>
              <a:rPr lang="en-GB" dirty="0"/>
              <a:t>Community Hubs – </a:t>
            </a:r>
            <a:r>
              <a:rPr lang="en-GB" dirty="0" err="1"/>
              <a:t>eg</a:t>
            </a:r>
            <a:r>
              <a:rPr lang="en-GB" dirty="0"/>
              <a:t> diabetes</a:t>
            </a:r>
          </a:p>
          <a:p>
            <a:r>
              <a:rPr lang="en-GB" dirty="0"/>
              <a:t>Increased LCS role and investment</a:t>
            </a:r>
          </a:p>
          <a:p>
            <a:r>
              <a:rPr lang="en-GB" dirty="0"/>
              <a:t>Pharmacy Contract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2C843-D889-4EF3-8834-F665EFB7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A3177-A07C-412A-9704-95D6D7573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C3127-72F2-479A-AB84-3B358EA6E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447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B4C9-B4C1-4DCE-836B-6E1AEF46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/>
              <a:t>What happened in Richmond?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FBB79-90D9-40F3-8459-3BD17C754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Physio First</a:t>
            </a:r>
          </a:p>
          <a:p>
            <a:r>
              <a:rPr lang="en-GB" dirty="0"/>
              <a:t>Pharmacy First</a:t>
            </a:r>
          </a:p>
          <a:p>
            <a:r>
              <a:rPr lang="en-GB" dirty="0"/>
              <a:t>Mental Health OBC Project</a:t>
            </a:r>
          </a:p>
          <a:p>
            <a:r>
              <a:rPr lang="en-GB" dirty="0"/>
              <a:t>Greater support for practices</a:t>
            </a:r>
          </a:p>
          <a:p>
            <a:pPr lvl="1"/>
            <a:r>
              <a:rPr lang="en-GB" dirty="0"/>
              <a:t>Management input to struggling practices</a:t>
            </a:r>
          </a:p>
          <a:p>
            <a:pPr lvl="1"/>
            <a:r>
              <a:rPr lang="en-GB" dirty="0"/>
              <a:t>Estates help</a:t>
            </a:r>
          </a:p>
          <a:p>
            <a:pPr lvl="1"/>
            <a:r>
              <a:rPr lang="en-GB" dirty="0"/>
              <a:t>Staff Training</a:t>
            </a:r>
          </a:p>
          <a:p>
            <a:pPr lvl="1"/>
            <a:r>
              <a:rPr lang="en-GB" dirty="0"/>
              <a:t>HR contracts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2C843-D889-4EF3-8834-F665EFB7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A3177-A07C-412A-9704-95D6D7573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C3127-72F2-479A-AB84-3B358EA6E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06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B4C9-B4C1-4DCE-836B-6E1AEF46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/>
              <a:t>What happened in Richmond?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FBB79-90D9-40F3-8459-3BD17C754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SWL Sister Federations</a:t>
            </a:r>
          </a:p>
          <a:p>
            <a:pPr lvl="1"/>
            <a:r>
              <a:rPr lang="en-GB" dirty="0"/>
              <a:t>Kingston</a:t>
            </a:r>
          </a:p>
          <a:p>
            <a:pPr lvl="1"/>
            <a:r>
              <a:rPr lang="en-GB" dirty="0"/>
              <a:t>Wandsworth</a:t>
            </a:r>
          </a:p>
          <a:p>
            <a:pPr lvl="1"/>
            <a:r>
              <a:rPr lang="en-GB" dirty="0"/>
              <a:t>Sutton</a:t>
            </a:r>
          </a:p>
          <a:p>
            <a:pPr lvl="1"/>
            <a:r>
              <a:rPr lang="en-GB" dirty="0"/>
              <a:t>Merton</a:t>
            </a:r>
          </a:p>
          <a:p>
            <a:pPr lvl="1"/>
            <a:r>
              <a:rPr lang="en-GB" dirty="0"/>
              <a:t>Croydon</a:t>
            </a:r>
          </a:p>
          <a:p>
            <a:r>
              <a:rPr lang="en-GB" dirty="0"/>
              <a:t>Formed a Collaborative</a:t>
            </a:r>
          </a:p>
          <a:p>
            <a:pPr lvl="1"/>
            <a:r>
              <a:rPr lang="en-GB" dirty="0"/>
              <a:t>Cover 97% practices in SWL</a:t>
            </a:r>
          </a:p>
          <a:p>
            <a:pPr lvl="1"/>
            <a:r>
              <a:rPr lang="en-GB" dirty="0"/>
              <a:t>Seat at the STP Table (Part 2)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2C843-D889-4EF3-8834-F665EFB7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A3177-A07C-412A-9704-95D6D7573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C3127-72F2-479A-AB84-3B358EA6E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17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645F46-7FFC-45C6-8417-67CE0C963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524000"/>
            <a:ext cx="4038600" cy="349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938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Learning from Richmond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Stimulus</a:t>
            </a:r>
          </a:p>
          <a:p>
            <a:pPr lvl="1"/>
            <a:r>
              <a:rPr lang="en-GB" dirty="0"/>
              <a:t>Reason to form</a:t>
            </a:r>
          </a:p>
          <a:p>
            <a:pPr lvl="1"/>
            <a:r>
              <a:rPr lang="en-GB" dirty="0"/>
              <a:t>Positive and/or negative</a:t>
            </a:r>
          </a:p>
          <a:p>
            <a:r>
              <a:rPr lang="en-GB" dirty="0"/>
              <a:t>Values</a:t>
            </a:r>
          </a:p>
          <a:p>
            <a:pPr lvl="1"/>
            <a:r>
              <a:rPr lang="en-GB" dirty="0"/>
              <a:t>Know what you are doing and why</a:t>
            </a:r>
          </a:p>
          <a:p>
            <a:r>
              <a:rPr lang="en-GB" dirty="0"/>
              <a:t>Support</a:t>
            </a:r>
          </a:p>
          <a:p>
            <a:pPr lvl="1"/>
            <a:r>
              <a:rPr lang="en-GB" dirty="0"/>
              <a:t>You need a supportive CCG or a lottery win</a:t>
            </a:r>
          </a:p>
          <a:p>
            <a:r>
              <a:rPr lang="en-GB" dirty="0">
                <a:solidFill>
                  <a:srgbClr val="FF0000"/>
                </a:solidFill>
              </a:rPr>
              <a:t>Federation Model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Collegiate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Consensual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Place-based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ACE6-1B28-4227-9D6E-725AF748C3A2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200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Learning from Richmond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Three stages of Federations</a:t>
            </a:r>
          </a:p>
          <a:p>
            <a:pPr lvl="1"/>
            <a:r>
              <a:rPr lang="en-GB" dirty="0"/>
              <a:t>Set up</a:t>
            </a:r>
          </a:p>
          <a:p>
            <a:pPr lvl="1"/>
            <a:r>
              <a:rPr lang="en-GB" dirty="0"/>
              <a:t>Journey to Sustainability</a:t>
            </a:r>
          </a:p>
          <a:p>
            <a:pPr lvl="1"/>
            <a:r>
              <a:rPr lang="en-GB" dirty="0"/>
              <a:t>Established Federation</a:t>
            </a:r>
          </a:p>
          <a:p>
            <a:r>
              <a:rPr lang="en-GB" dirty="0"/>
              <a:t>Don’t be afraid to be business-like</a:t>
            </a:r>
          </a:p>
          <a:p>
            <a:pPr lvl="1"/>
            <a:r>
              <a:rPr lang="en-GB" dirty="0"/>
              <a:t>If you are too nice you </a:t>
            </a:r>
            <a:r>
              <a:rPr lang="en-GB"/>
              <a:t>will fail</a:t>
            </a:r>
            <a:endParaRPr lang="en-GB" dirty="0"/>
          </a:p>
          <a:p>
            <a:r>
              <a:rPr lang="en-GB" dirty="0"/>
              <a:t>Don’t accept things can’t be done</a:t>
            </a:r>
          </a:p>
          <a:p>
            <a:pPr lvl="1"/>
            <a:r>
              <a:rPr lang="en-GB" dirty="0"/>
              <a:t>They usually can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ACE6-1B28-4227-9D6E-725AF748C3A2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5FE43-093B-4F1F-8DD8-ADE9D878E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37877"/>
            <a:ext cx="7772400" cy="4800600"/>
          </a:xfrm>
        </p:spPr>
        <p:txBody>
          <a:bodyPr>
            <a:normAutofit/>
          </a:bodyPr>
          <a:lstStyle/>
          <a:p>
            <a:r>
              <a:rPr lang="en-GB" dirty="0"/>
              <a:t>Part One:</a:t>
            </a:r>
            <a:br>
              <a:rPr lang="en-GB" dirty="0"/>
            </a:br>
            <a:r>
              <a:rPr lang="en-GB" dirty="0"/>
              <a:t>Federations and the RGPA</a:t>
            </a:r>
            <a:endParaRPr lang="en-GB" sz="2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C0C75-138F-4BD1-A454-3123CCB47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910952"/>
          </a:xfrm>
        </p:spPr>
        <p:txBody>
          <a:bodyPr>
            <a:normAutofit/>
          </a:bodyPr>
          <a:lstStyle/>
          <a:p>
            <a:r>
              <a:rPr lang="en-GB" sz="2000" dirty="0"/>
              <a:t>Dr Darren Tymens</a:t>
            </a:r>
          </a:p>
          <a:p>
            <a:r>
              <a:rPr lang="en-GB" sz="2000" dirty="0"/>
              <a:t>GP, Chair Richmond General Practice Alliance</a:t>
            </a:r>
          </a:p>
          <a:p>
            <a:endParaRPr lang="en-GB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9D0E8-F850-42C3-A3DA-207EF989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83FD-6C0D-4DFB-B1F2-14EF18180E25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F7BAD-DA35-4DDF-870F-46742A6E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F7D05-0017-4144-BFB1-5C3423C3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470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Learning from Richmond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Communicate, communicate, communicate</a:t>
            </a:r>
          </a:p>
          <a:p>
            <a:pPr lvl="1"/>
            <a:r>
              <a:rPr lang="en-GB" dirty="0"/>
              <a:t>With your GPs</a:t>
            </a:r>
          </a:p>
          <a:p>
            <a:pPr lvl="1"/>
            <a:r>
              <a:rPr lang="en-GB" dirty="0"/>
              <a:t>With your practices</a:t>
            </a:r>
          </a:p>
          <a:p>
            <a:pPr lvl="1"/>
            <a:r>
              <a:rPr lang="en-GB" dirty="0"/>
              <a:t>With your patients</a:t>
            </a:r>
          </a:p>
          <a:p>
            <a:pPr lvl="1"/>
            <a:r>
              <a:rPr lang="en-GB" dirty="0"/>
              <a:t>With your commissioners</a:t>
            </a:r>
          </a:p>
          <a:p>
            <a:r>
              <a:rPr lang="en-GB" dirty="0"/>
              <a:t>Take responsibility for delivery</a:t>
            </a:r>
          </a:p>
          <a:p>
            <a:pPr lvl="1"/>
            <a:r>
              <a:rPr lang="en-GB" dirty="0"/>
              <a:t>Stand up in front of your peers</a:t>
            </a:r>
          </a:p>
          <a:p>
            <a:r>
              <a:rPr lang="en-GB" dirty="0"/>
              <a:t>Be accountable</a:t>
            </a:r>
          </a:p>
          <a:p>
            <a:pPr lvl="1"/>
            <a:r>
              <a:rPr lang="en-GB" dirty="0"/>
              <a:t>Be prepared to step away if things aren’t going well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ACE6-1B28-4227-9D6E-725AF748C3A2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005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Learning from Richmond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It is difficult to achieve anything without a supportive commissioner</a:t>
            </a:r>
          </a:p>
          <a:p>
            <a:pPr lvl="1"/>
            <a:r>
              <a:rPr lang="en-GB" dirty="0"/>
              <a:t>But not impossible: lots of things remain within your control</a:t>
            </a:r>
          </a:p>
          <a:p>
            <a:r>
              <a:rPr lang="en-GB" dirty="0"/>
              <a:t>If you are not getting anywhere, consider alternative approaches to the relationship?</a:t>
            </a:r>
          </a:p>
          <a:p>
            <a:pPr lvl="1"/>
            <a:r>
              <a:rPr lang="en-GB" dirty="0"/>
              <a:t>‘</a:t>
            </a:r>
            <a:r>
              <a:rPr lang="en-GB" dirty="0" err="1"/>
              <a:t>Oderint</a:t>
            </a:r>
            <a:r>
              <a:rPr lang="en-GB" dirty="0"/>
              <a:t> </a:t>
            </a:r>
            <a:r>
              <a:rPr lang="en-GB" dirty="0" err="1"/>
              <a:t>dum</a:t>
            </a:r>
            <a:r>
              <a:rPr lang="en-GB" dirty="0"/>
              <a:t> </a:t>
            </a:r>
            <a:r>
              <a:rPr lang="en-GB" dirty="0" err="1"/>
              <a:t>metuant</a:t>
            </a:r>
            <a:r>
              <a:rPr lang="en-GB" dirty="0"/>
              <a:t>!’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ACE6-1B28-4227-9D6E-725AF748C3A2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718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5FE43-093B-4F1F-8DD8-ADE9D878E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895600"/>
          </a:xfrm>
        </p:spPr>
        <p:txBody>
          <a:bodyPr>
            <a:normAutofit/>
          </a:bodyPr>
          <a:lstStyle/>
          <a:p>
            <a:r>
              <a:rPr lang="en-GB" dirty="0"/>
              <a:t>Part Two:</a:t>
            </a:r>
            <a:br>
              <a:rPr lang="en-GB" dirty="0"/>
            </a:br>
            <a:r>
              <a:rPr lang="en-GB" dirty="0"/>
              <a:t>A glimpse of a better, more sustainable future?</a:t>
            </a:r>
            <a:endParaRPr lang="en-GB" sz="2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C0C75-138F-4BD1-A454-3123CCB47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581923"/>
            <a:ext cx="6400800" cy="910952"/>
          </a:xfrm>
        </p:spPr>
        <p:txBody>
          <a:bodyPr>
            <a:normAutofit/>
          </a:bodyPr>
          <a:lstStyle/>
          <a:p>
            <a:r>
              <a:rPr lang="en-GB" sz="2000" dirty="0"/>
              <a:t>Dr Darren Tymens</a:t>
            </a:r>
          </a:p>
          <a:p>
            <a:r>
              <a:rPr lang="en-GB" sz="2000" dirty="0"/>
              <a:t>GP, Chair Richmond General Practice Alliance</a:t>
            </a:r>
          </a:p>
          <a:p>
            <a:endParaRPr lang="en-GB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9D0E8-F850-42C3-A3DA-207EF989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83FD-6C0D-4DFB-B1F2-14EF18180E25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F7BAD-DA35-4DDF-870F-46742A6E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F7D05-0017-4144-BFB1-5C3423C3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22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B44049-BF3C-49AB-A4C0-4FD34F2E4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3271901"/>
            <a:ext cx="196215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287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1BD0D-61E2-43D5-9A78-94BBAA13D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/>
              <a:t>RGPA: 5 Levels of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C4D5E-1B52-4A0F-8CC0-E86FAF0CE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r>
              <a:rPr lang="en-GB" dirty="0"/>
              <a:t>Pre-practice level</a:t>
            </a:r>
          </a:p>
          <a:p>
            <a:pPr lvl="1"/>
            <a:r>
              <a:rPr lang="en-GB" dirty="0"/>
              <a:t>Self care</a:t>
            </a:r>
          </a:p>
          <a:p>
            <a:pPr lvl="1"/>
            <a:r>
              <a:rPr lang="en-GB" dirty="0"/>
              <a:t>Supported by the third and charitable sector</a:t>
            </a:r>
          </a:p>
          <a:p>
            <a:pPr lvl="1"/>
            <a:r>
              <a:rPr lang="en-GB" dirty="0"/>
              <a:t>Supported by integrated social care</a:t>
            </a:r>
          </a:p>
          <a:p>
            <a:pPr lvl="1"/>
            <a:r>
              <a:rPr lang="en-GB" dirty="0"/>
              <a:t>Supported by Pharmacists</a:t>
            </a:r>
          </a:p>
          <a:p>
            <a:pPr lvl="1"/>
            <a:r>
              <a:rPr lang="en-GB" dirty="0"/>
              <a:t>Direct access to Physios</a:t>
            </a:r>
          </a:p>
          <a:p>
            <a:pPr lvl="1"/>
            <a:r>
              <a:rPr lang="en-GB" dirty="0"/>
              <a:t>Direct access to MH support</a:t>
            </a:r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FA667-60EE-4654-ACC8-ACCD9D26F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5A610-7797-4812-9DD1-8BC51FAE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19CD7-B2DC-4D34-9E22-232A775A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1477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1BD0D-61E2-43D5-9A78-94BBAA13D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/>
              <a:t>RGPA: 5 Levels of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C4D5E-1B52-4A0F-8CC0-E86FAF0CE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r>
              <a:rPr lang="en-GB" dirty="0"/>
              <a:t>Practice Level</a:t>
            </a:r>
          </a:p>
          <a:p>
            <a:pPr lvl="1"/>
            <a:r>
              <a:rPr lang="en-GB" dirty="0"/>
              <a:t>traditional general practice</a:t>
            </a:r>
          </a:p>
          <a:p>
            <a:pPr lvl="1"/>
            <a:r>
              <a:rPr lang="en-GB" dirty="0"/>
              <a:t>lifelong relationships with patients</a:t>
            </a:r>
          </a:p>
          <a:p>
            <a:pPr lvl="1"/>
            <a:r>
              <a:rPr lang="en-GB" dirty="0"/>
              <a:t>rooted in their communities</a:t>
            </a:r>
          </a:p>
          <a:p>
            <a:pPr lvl="1"/>
            <a:r>
              <a:rPr lang="en-GB" dirty="0"/>
              <a:t>supported by a Federation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FA667-60EE-4654-ACC8-ACCD9D26F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5A610-7797-4812-9DD1-8BC51FAE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19CD7-B2DC-4D34-9E22-232A775A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390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1BD0D-61E2-43D5-9A78-94BBAA13D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/>
              <a:t>RGPA: 5 Levels of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C4D5E-1B52-4A0F-8CC0-E86FAF0CE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r>
              <a:rPr lang="en-GB" dirty="0"/>
              <a:t>Locality Level 1 (30-50K)</a:t>
            </a:r>
          </a:p>
          <a:p>
            <a:pPr lvl="1"/>
            <a:r>
              <a:rPr lang="en-GB" dirty="0"/>
              <a:t>Practices working together to deliver at scale</a:t>
            </a:r>
          </a:p>
          <a:p>
            <a:pPr lvl="1"/>
            <a:r>
              <a:rPr lang="en-GB" dirty="0"/>
              <a:t>Integrated multidisciplinary teams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FA667-60EE-4654-ACC8-ACCD9D26F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5A610-7797-4812-9DD1-8BC51FAE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19CD7-B2DC-4D34-9E22-232A775A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1370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1BD0D-61E2-43D5-9A78-94BBAA13D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/>
              <a:t>RGPA: 5 Levels of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C4D5E-1B52-4A0F-8CC0-E86FAF0CE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r>
              <a:rPr lang="en-GB" dirty="0"/>
              <a:t>Locality Level 2 (30-200k)</a:t>
            </a:r>
          </a:p>
          <a:p>
            <a:pPr lvl="1"/>
            <a:r>
              <a:rPr lang="en-GB" dirty="0"/>
              <a:t>Practices working together in Joint Ventures with community services to deliver a much greater range of services </a:t>
            </a:r>
          </a:p>
          <a:p>
            <a:pPr lvl="1"/>
            <a:r>
              <a:rPr lang="en-GB" dirty="0"/>
              <a:t>All of outpatients?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FA667-60EE-4654-ACC8-ACCD9D26F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5A610-7797-4812-9DD1-8BC51FAE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19CD7-B2DC-4D34-9E22-232A775A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7655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1BD0D-61E2-43D5-9A78-94BBAA13D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/>
              <a:t>RGPA: 5 Levels of Care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C4D5E-1B52-4A0F-8CC0-E86FAF0CE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/>
          </a:bodyPr>
          <a:lstStyle/>
          <a:p>
            <a:r>
              <a:rPr lang="en-GB" dirty="0"/>
              <a:t>Hospital Level</a:t>
            </a:r>
          </a:p>
          <a:p>
            <a:pPr lvl="1"/>
            <a:r>
              <a:rPr lang="en-GB" dirty="0"/>
              <a:t>Hospitals delivering what only hospitals can</a:t>
            </a:r>
          </a:p>
          <a:p>
            <a:pPr lvl="2"/>
            <a:r>
              <a:rPr lang="en-GB" dirty="0"/>
              <a:t>Acute in-patient care to the very sick</a:t>
            </a:r>
          </a:p>
          <a:p>
            <a:pPr lvl="2"/>
            <a:r>
              <a:rPr lang="en-GB" dirty="0"/>
              <a:t>ITU</a:t>
            </a:r>
          </a:p>
          <a:p>
            <a:pPr lvl="2"/>
            <a:r>
              <a:rPr lang="en-GB" dirty="0"/>
              <a:t>surgery</a:t>
            </a:r>
          </a:p>
          <a:p>
            <a:pPr lvl="2"/>
            <a:r>
              <a:rPr lang="en-GB" dirty="0"/>
              <a:t>complex diagnostics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FA667-60EE-4654-ACC8-ACCD9D26F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5A610-7797-4812-9DD1-8BC51FAE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19CD7-B2DC-4D34-9E22-232A775A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380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End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630D-C03F-4A17-B79B-0A4860DBCC59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28</a:t>
            </a:fld>
            <a:endParaRPr lang="en-GB" dirty="0"/>
          </a:p>
        </p:txBody>
      </p:sp>
      <p:pic>
        <p:nvPicPr>
          <p:cNvPr id="2050" name="Picture 2" descr="http://anoceanaway.net/wp-content/uploads/2015/09/richmond-park-fallow-deer-in-richmond-p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6934200" cy="461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88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90CA2-0885-44AF-9567-AA0841FEC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NHS in 2017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017B3-1F7E-41D6-B2C3-2D9AE2C01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enough money in the system</a:t>
            </a:r>
          </a:p>
          <a:p>
            <a:r>
              <a:rPr lang="en-GB" dirty="0"/>
              <a:t>What money there is, isn’t always being spent most efficiently</a:t>
            </a:r>
          </a:p>
          <a:p>
            <a:r>
              <a:rPr lang="en-GB" dirty="0"/>
              <a:t>The system probably isn’t set up right, but is very difficult to change</a:t>
            </a:r>
          </a:p>
          <a:p>
            <a:r>
              <a:rPr lang="en-GB" dirty="0"/>
              <a:t>The DOH and NHSE wants to see change, but isn’t sure what change it wants to see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E67A8-B325-4F50-B72D-2527DC6C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79DCB-BD78-48F1-AFC5-AF82C87B6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33DDC-2CA8-4EA9-822A-AFFFFB1B3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86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/>
              <a:t>General Practice in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7244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Struggling!</a:t>
            </a:r>
          </a:p>
          <a:p>
            <a:pPr lvl="1"/>
            <a:r>
              <a:rPr lang="en-GB" dirty="0"/>
              <a:t>Rising patient expectations</a:t>
            </a:r>
          </a:p>
          <a:p>
            <a:pPr lvl="1"/>
            <a:r>
              <a:rPr lang="en-GB" dirty="0"/>
              <a:t>Rising demand for appointments</a:t>
            </a:r>
          </a:p>
          <a:p>
            <a:pPr lvl="1"/>
            <a:r>
              <a:rPr lang="en-GB" dirty="0"/>
              <a:t>Reduced real resources, and negligible core funding increases</a:t>
            </a:r>
          </a:p>
          <a:p>
            <a:pPr lvl="1"/>
            <a:r>
              <a:rPr lang="en-GB" dirty="0"/>
              <a:t>Ageing population, so more people have more diseases</a:t>
            </a:r>
          </a:p>
          <a:p>
            <a:pPr lvl="1"/>
            <a:r>
              <a:rPr lang="en-GB" dirty="0"/>
              <a:t>No more GMS contracts – all APMS</a:t>
            </a:r>
          </a:p>
          <a:p>
            <a:pPr lvl="1"/>
            <a:r>
              <a:rPr lang="en-GB" dirty="0"/>
              <a:t>Workforce crisis (GPs, Nurses, PMs)</a:t>
            </a:r>
          </a:p>
          <a:p>
            <a:r>
              <a:rPr lang="en-GB" dirty="0"/>
              <a:t>Looking for Plan 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11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Federation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Not all Federations are the same</a:t>
            </a:r>
          </a:p>
          <a:p>
            <a:pPr lvl="1"/>
            <a:r>
              <a:rPr lang="en-GB" dirty="0"/>
              <a:t>Who owns them?</a:t>
            </a:r>
          </a:p>
          <a:p>
            <a:pPr lvl="2"/>
            <a:r>
              <a:rPr lang="en-GB" dirty="0"/>
              <a:t>Partners? Shareholders? Practices?</a:t>
            </a:r>
          </a:p>
          <a:p>
            <a:pPr lvl="1"/>
            <a:r>
              <a:rPr lang="en-GB" dirty="0"/>
              <a:t>How much autonomy remains?</a:t>
            </a:r>
          </a:p>
          <a:p>
            <a:pPr lvl="2"/>
            <a:r>
              <a:rPr lang="en-GB" dirty="0"/>
              <a:t>At practice level? At GP level?</a:t>
            </a:r>
          </a:p>
          <a:p>
            <a:pPr lvl="1"/>
            <a:r>
              <a:rPr lang="en-GB" dirty="0"/>
              <a:t>How are they led?</a:t>
            </a:r>
          </a:p>
          <a:p>
            <a:pPr lvl="2"/>
            <a:r>
              <a:rPr lang="en-GB" dirty="0"/>
              <a:t>Consensual or Directive?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7CFA-267D-4464-8447-5FE8B8FC189F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731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Federation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Not all Federations are the same</a:t>
            </a:r>
          </a:p>
          <a:p>
            <a:pPr lvl="1"/>
            <a:r>
              <a:rPr lang="en-GB" dirty="0"/>
              <a:t>How much control do GPs and Practices have over them?</a:t>
            </a:r>
          </a:p>
          <a:p>
            <a:pPr lvl="2"/>
            <a:r>
              <a:rPr lang="en-GB" dirty="0"/>
              <a:t>Who tells who what to do?</a:t>
            </a:r>
          </a:p>
          <a:p>
            <a:pPr lvl="2"/>
            <a:r>
              <a:rPr lang="en-GB" dirty="0"/>
              <a:t>How do you influence direction?</a:t>
            </a:r>
          </a:p>
          <a:p>
            <a:pPr lvl="2"/>
            <a:r>
              <a:rPr lang="en-GB" dirty="0"/>
              <a:t>How do you replace people?</a:t>
            </a:r>
          </a:p>
          <a:p>
            <a:pPr lvl="1"/>
            <a:r>
              <a:rPr lang="en-GB" dirty="0"/>
              <a:t>Where is their functional geography?</a:t>
            </a:r>
          </a:p>
          <a:p>
            <a:pPr lvl="2"/>
            <a:r>
              <a:rPr lang="en-GB" dirty="0"/>
              <a:t>Focused and coherent, or distributed?</a:t>
            </a:r>
          </a:p>
          <a:p>
            <a:pPr lvl="1"/>
            <a:r>
              <a:rPr lang="en-GB" dirty="0"/>
              <a:t>What are their goals?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7CFA-267D-4464-8447-5FE8B8FC189F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481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412A4-1CA5-4268-8962-231C6A87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Federation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20787-0D6B-46D2-A52A-420D1F013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Backroom Support</a:t>
            </a:r>
          </a:p>
          <a:p>
            <a:pPr lvl="1"/>
            <a:r>
              <a:rPr lang="en-GB" dirty="0"/>
              <a:t>HR, staff training, finance and accounts, bulk buying</a:t>
            </a:r>
          </a:p>
          <a:p>
            <a:pPr lvl="1"/>
            <a:r>
              <a:rPr lang="en-GB" dirty="0"/>
              <a:t>Management and administrative merger</a:t>
            </a:r>
          </a:p>
          <a:p>
            <a:r>
              <a:rPr lang="en-GB" dirty="0"/>
              <a:t>Mergers</a:t>
            </a:r>
          </a:p>
          <a:p>
            <a:pPr lvl="1"/>
            <a:r>
              <a:rPr lang="en-GB" dirty="0"/>
              <a:t>‘</a:t>
            </a:r>
            <a:r>
              <a:rPr lang="en-GB" dirty="0" err="1"/>
              <a:t>Superpractices</a:t>
            </a:r>
            <a:r>
              <a:rPr lang="en-GB" dirty="0"/>
              <a:t>’</a:t>
            </a:r>
          </a:p>
          <a:p>
            <a:r>
              <a:rPr lang="en-GB" dirty="0"/>
              <a:t>Generate Investment </a:t>
            </a:r>
          </a:p>
          <a:p>
            <a:pPr lvl="1"/>
            <a:r>
              <a:rPr lang="en-GB" dirty="0"/>
              <a:t>New opportunities to attract investment</a:t>
            </a:r>
          </a:p>
          <a:p>
            <a:endParaRPr lang="en-GB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9C460-C6B7-42BD-AAC4-3324BE637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23735-3289-42F4-98F3-F723D2F2D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D9EC0-3278-4CED-BAAE-FBC6BDEC8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550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5C88A-54C2-40CF-8C1C-42DB4C88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/>
              <a:t>Federation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C50B4-80D0-4747-B6BD-96EC67858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Greater investment in general practice</a:t>
            </a:r>
          </a:p>
          <a:p>
            <a:pPr lvl="1"/>
            <a:r>
              <a:rPr lang="en-GB" dirty="0"/>
              <a:t>No sign of increased core investment</a:t>
            </a:r>
          </a:p>
          <a:p>
            <a:r>
              <a:rPr lang="en-GB" dirty="0"/>
              <a:t>Better terms and conditions for staff</a:t>
            </a:r>
          </a:p>
          <a:p>
            <a:pPr lvl="1"/>
            <a:r>
              <a:rPr lang="en-GB" dirty="0"/>
              <a:t>This is how we solve the recruitment crisis</a:t>
            </a:r>
          </a:p>
          <a:p>
            <a:r>
              <a:rPr lang="en-GB" dirty="0"/>
              <a:t>Greater say in the system</a:t>
            </a:r>
          </a:p>
          <a:p>
            <a:pPr lvl="1"/>
            <a:r>
              <a:rPr lang="en-GB" dirty="0"/>
              <a:t>We need to be sat as equals at the big tables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1CB55-40D3-4FDA-B103-AFC69B87B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06D0C-AB60-4237-B096-4027ECC6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D6B48-5B9A-4B98-87C8-C59CB5180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405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5EEA6-0A37-456F-95E8-F547EEE9E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/>
              <a:t>What do Federations need to Offer Commissioners?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CDED4-1F3C-42E8-A774-0FC1713B6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solve a problem</a:t>
            </a:r>
          </a:p>
          <a:p>
            <a:pPr lvl="1"/>
            <a:r>
              <a:rPr lang="en-GB" dirty="0"/>
              <a:t>The sustainability of general practice</a:t>
            </a:r>
          </a:p>
          <a:p>
            <a:r>
              <a:rPr lang="en-GB" dirty="0"/>
              <a:t>To deliver care at scale</a:t>
            </a:r>
          </a:p>
          <a:p>
            <a:pPr lvl="1"/>
            <a:r>
              <a:rPr lang="en-GB" dirty="0"/>
              <a:t>An alternative to hospital care</a:t>
            </a:r>
          </a:p>
          <a:p>
            <a:pPr lvl="1"/>
            <a:r>
              <a:rPr lang="en-GB" dirty="0"/>
              <a:t>To shift care into the community</a:t>
            </a:r>
          </a:p>
          <a:p>
            <a:pPr lvl="2"/>
            <a:r>
              <a:rPr lang="en-GB" dirty="0"/>
              <a:t>Better, faster, safer and cheaper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F90BF-241E-4BFA-BC82-20240C56C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3FA9-70ED-44AA-BE46-AD38641D861E}" type="datetime1">
              <a:rPr lang="en-GB" smtClean="0"/>
              <a:t>30/11/2017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0654C-21A1-4C15-86A0-C7EE9E63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Richmond General Practice Alliance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0D240-C8D2-49BB-9F67-CBFB1F2F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590E-311E-410B-B930-6DD8E228BF04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50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1096</Words>
  <Application>Microsoft Office PowerPoint</Application>
  <PresentationFormat>On-screen Show (4:3)</PresentationFormat>
  <Paragraphs>284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Making Transformation Work for General Practice </vt:lpstr>
      <vt:lpstr>Part One: Federations and the RGPA</vt:lpstr>
      <vt:lpstr>NHS in 2017</vt:lpstr>
      <vt:lpstr>General Practice in 2017</vt:lpstr>
      <vt:lpstr>Federation Models</vt:lpstr>
      <vt:lpstr>Federation Models</vt:lpstr>
      <vt:lpstr>Federation Goals</vt:lpstr>
      <vt:lpstr>Federation Goals</vt:lpstr>
      <vt:lpstr>What do Federations need to Offer Commissioners?</vt:lpstr>
      <vt:lpstr>What happens if we do nothing?</vt:lpstr>
      <vt:lpstr>Richmond in 2014…</vt:lpstr>
      <vt:lpstr>Our Response</vt:lpstr>
      <vt:lpstr>What happened in Richmond?</vt:lpstr>
      <vt:lpstr>What happened in Richmond?</vt:lpstr>
      <vt:lpstr>What happened in Richmond?</vt:lpstr>
      <vt:lpstr>What happened in Richmond?</vt:lpstr>
      <vt:lpstr>What happened in Richmond?</vt:lpstr>
      <vt:lpstr>Learning from Richmond</vt:lpstr>
      <vt:lpstr>Learning from Richmond</vt:lpstr>
      <vt:lpstr>Learning from Richmond</vt:lpstr>
      <vt:lpstr>Learning from Richmond</vt:lpstr>
      <vt:lpstr>Part Two: A glimpse of a better, more sustainable future?</vt:lpstr>
      <vt:lpstr>RGPA: 5 Levels of Care</vt:lpstr>
      <vt:lpstr>RGPA: 5 Levels of Care</vt:lpstr>
      <vt:lpstr>RGPA: 5 Levels of Care</vt:lpstr>
      <vt:lpstr>RGPA: 5 Levels of Care</vt:lpstr>
      <vt:lpstr>RGPA: 5 Levels of Care </vt:lpstr>
      <vt:lpstr>The End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 and DT</dc:creator>
  <cp:lastModifiedBy>North Staffs LMC</cp:lastModifiedBy>
  <cp:revision>33</cp:revision>
  <dcterms:created xsi:type="dcterms:W3CDTF">2015-12-19T12:43:57Z</dcterms:created>
  <dcterms:modified xsi:type="dcterms:W3CDTF">2017-11-30T14:57:01Z</dcterms:modified>
</cp:coreProperties>
</file>